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45" r:id="rId3"/>
    <p:sldId id="343" r:id="rId4"/>
    <p:sldId id="283" r:id="rId6"/>
    <p:sldId id="389" r:id="rId7"/>
    <p:sldId id="391" r:id="rId8"/>
    <p:sldId id="319" r:id="rId9"/>
    <p:sldId id="315" r:id="rId10"/>
    <p:sldId id="342" r:id="rId11"/>
    <p:sldId id="369" r:id="rId12"/>
    <p:sldId id="370" r:id="rId13"/>
    <p:sldId id="317" r:id="rId14"/>
    <p:sldId id="371" r:id="rId15"/>
    <p:sldId id="31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DB0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83" autoAdjust="0"/>
    <p:restoredTop sz="94660"/>
  </p:normalViewPr>
  <p:slideViewPr>
    <p:cSldViewPr snapToGrid="0">
      <p:cViewPr varScale="1">
        <p:scale>
          <a:sx n="71" d="100"/>
          <a:sy n="71" d="100"/>
        </p:scale>
        <p:origin x="-510" y="-96"/>
      </p:cViewPr>
      <p:guideLst>
        <p:guide orient="horz" pos="2160"/>
        <p:guide pos="37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056"/>
          <c:y val="0.110666666666667"/>
          <c:w val="0.50554"/>
          <c:h val="0.668853333333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文化创意行业工业总产值（百亿）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2016</c:v>
                </c:pt>
                <c:pt idx="1">
                  <c:v>2017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8.25</c:v>
                </c:pt>
                <c:pt idx="1">
                  <c:v>18.65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艺术品拍卖成交额（亿）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2016</c:v>
                </c:pt>
                <c:pt idx="1">
                  <c:v>2017</c:v>
                </c:pt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34</c:v>
                </c:pt>
                <c:pt idx="1">
                  <c:v>47.21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788037"/>
        <c:axId val="229915567"/>
      </c:barChart>
      <c:catAx>
        <c:axId val="3778803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29915567"/>
        <c:crosses val="autoZero"/>
        <c:auto val="1"/>
        <c:lblAlgn val="ctr"/>
        <c:lblOffset val="100"/>
        <c:noMultiLvlLbl val="0"/>
      </c:catAx>
      <c:valAx>
        <c:axId val="229915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78803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24115"/>
          <c:y val="0.87586666666666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61439958186332"/>
          <c:y val="0.078133333333333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>
        <c:manualLayout>
          <c:layoutTarget val="inner"/>
          <c:xMode val="edge"/>
          <c:yMode val="edge"/>
          <c:x val="0.0382856396184503"/>
          <c:y val="0.224656146666667"/>
          <c:w val="0.564615183588135"/>
          <c:h val="0.57613333333333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城市家庭支出</c:v>
                </c:pt>
              </c:strCache>
            </c:strRef>
          </c:tx>
          <c:spPr/>
          <c:explosion val="0"/>
          <c:dPt>
            <c:idx val="0"/>
            <c:bubble3D val="0"/>
            <c:explosion val="6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文教娱乐支出</c:v>
                </c:pt>
                <c:pt idx="1">
                  <c:v>其他支出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26</c:v>
                </c:pt>
                <c:pt idx="1">
                  <c:v>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0718672416045995"/>
          <c:y val="0.8556"/>
          <c:w val="0.584476675813406"/>
          <c:h val="0.0728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4A891-F9A3-44B5-B733-09602E748D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F1ADB-5708-424B-B98F-4FE8806552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F1ADB-5708-424B-B98F-4FE880655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F1ADB-5708-424B-B98F-4FE880655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89878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panose="020B0503030403020204" charset="0"/>
                <a:ea typeface="Source Sans Pro" panose="020B0503030403020204" charset="0"/>
                <a:cs typeface="Source Sans Pro" panose="020B0503030403020204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86296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panose="020B0503030403020204" charset="0"/>
                <a:ea typeface="Source Sans Pro" panose="020B0503030403020204" charset="0"/>
                <a:cs typeface="Source Sans Pro" panose="020B0503030403020204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82714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panose="020B0503030403020204" charset="0"/>
                <a:ea typeface="Source Sans Pro" panose="020B0503030403020204" charset="0"/>
                <a:cs typeface="Source Sans Pro" panose="020B0503030403020204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8ED1-95B7-44CE-A12E-9AE24D363B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EF5B-32AE-4564-9C2B-25E12F42EC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.xml"/><Relationship Id="rId2" Type="http://schemas.openxmlformats.org/officeDocument/2006/relationships/image" Target="../media/image7.png"/><Relationship Id="rId1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8.xml"/><Relationship Id="rId4" Type="http://schemas.openxmlformats.org/officeDocument/2006/relationships/image" Target="../media/image5.emf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9.xml"/><Relationship Id="rId4" Type="http://schemas.openxmlformats.org/officeDocument/2006/relationships/image" Target="../media/image5.emf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.xml"/><Relationship Id="rId2" Type="http://schemas.openxmlformats.org/officeDocument/2006/relationships/image" Target="../media/image5.emf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.xml"/><Relationship Id="rId2" Type="http://schemas.openxmlformats.org/officeDocument/2006/relationships/image" Target="../media/image6.png"/><Relationship Id="rId1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.xml"/><Relationship Id="rId2" Type="http://schemas.openxmlformats.org/officeDocument/2006/relationships/image" Target="../media/image7.png"/><Relationship Id="rId1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4.xml"/><Relationship Id="rId2" Type="http://schemas.openxmlformats.org/officeDocument/2006/relationships/image" Target="../media/image5.emf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5.xml"/><Relationship Id="rId4" Type="http://schemas.openxmlformats.org/officeDocument/2006/relationships/image" Target="../media/image5.emf"/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6.xml"/><Relationship Id="rId2" Type="http://schemas.openxmlformats.org/officeDocument/2006/relationships/image" Target="../media/image5.emf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3365" y="709930"/>
            <a:ext cx="9432925" cy="5305425"/>
          </a:xfrm>
          <a:prstGeom prst="rect">
            <a:avLst/>
          </a:prstGeom>
        </p:spPr>
      </p:pic>
      <p:pic>
        <p:nvPicPr>
          <p:cNvPr id="2" name="图片 1" descr="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90" y="709295"/>
            <a:ext cx="9422765" cy="53352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76117" y="428610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28"/>
          <p:cNvSpPr>
            <a:spLocks noGrp="1"/>
          </p:cNvSpPr>
          <p:nvPr>
            <p:ph type="title" idx="4294967295"/>
          </p:nvPr>
        </p:nvSpPr>
        <p:spPr>
          <a:xfrm>
            <a:off x="2343150" y="864235"/>
            <a:ext cx="7969885" cy="528955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我们的</a:t>
            </a:r>
            <a:r>
              <a:rPr lang="en-US" altLang="zh-CN" sz="3200" dirty="0">
                <a:ea typeface="微软简标宋" pitchFamily="2" charset="-122"/>
              </a:rPr>
              <a:t>app</a:t>
            </a:r>
            <a:r>
              <a:rPr lang="zh-CN" sz="3200" dirty="0">
                <a:ea typeface="微软简标宋" pitchFamily="2" charset="-122"/>
              </a:rPr>
              <a:t>介绍</a:t>
            </a:r>
            <a:endParaRPr lang="zh-CN" sz="3200" dirty="0">
              <a:ea typeface="微软简标宋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496162" y="2084861"/>
            <a:ext cx="1982759" cy="2613078"/>
            <a:chOff x="1496162" y="2084861"/>
            <a:chExt cx="1982759" cy="2613078"/>
          </a:xfrm>
        </p:grpSpPr>
        <p:sp>
          <p:nvSpPr>
            <p:cNvPr id="11" name="文本框 45"/>
            <p:cNvSpPr txBox="1">
              <a:spLocks noChangeArrowheads="1"/>
            </p:cNvSpPr>
            <p:nvPr/>
          </p:nvSpPr>
          <p:spPr bwMode="auto">
            <a:xfrm>
              <a:off x="1496162" y="4237564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产品介绍</a:t>
              </a:r>
              <a:endParaRPr lang="zh-CN" altLang="zh-CN" sz="2400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874" y="2084861"/>
              <a:ext cx="1934047" cy="2042354"/>
            </a:xfrm>
            <a:prstGeom prst="rect">
              <a:avLst/>
            </a:prstGeom>
          </p:spPr>
        </p:pic>
        <p:sp>
          <p:nvSpPr>
            <p:cNvPr id="21" name="文本框 20"/>
            <p:cNvSpPr txBox="1">
              <a:spLocks noChangeArrowheads="1"/>
            </p:cNvSpPr>
            <p:nvPr/>
          </p:nvSpPr>
          <p:spPr bwMode="auto">
            <a:xfrm>
              <a:off x="2109529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壹</a:t>
              </a:r>
              <a:endParaRPr lang="zh-CN" altLang="zh-CN" sz="4000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160994" y="2002369"/>
            <a:ext cx="1934047" cy="2695570"/>
            <a:chOff x="5160994" y="2002369"/>
            <a:chExt cx="1934047" cy="2695570"/>
          </a:xfrm>
        </p:grpSpPr>
        <p:sp>
          <p:nvSpPr>
            <p:cNvPr id="13" name="文本框 45"/>
            <p:cNvSpPr txBox="1">
              <a:spLocks noChangeArrowheads="1"/>
            </p:cNvSpPr>
            <p:nvPr/>
          </p:nvSpPr>
          <p:spPr bwMode="auto">
            <a:xfrm>
              <a:off x="5274017" y="4237564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应用场景</a:t>
              </a:r>
              <a:endParaRPr lang="zh-CN" altLang="zh-CN" sz="2400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0994" y="2002369"/>
              <a:ext cx="1934047" cy="2042354"/>
            </a:xfrm>
            <a:prstGeom prst="rect">
              <a:avLst/>
            </a:prstGeom>
          </p:spPr>
        </p:pic>
        <p:sp>
          <p:nvSpPr>
            <p:cNvPr id="22" name="文本框 21"/>
            <p:cNvSpPr txBox="1">
              <a:spLocks noChangeArrowheads="1"/>
            </p:cNvSpPr>
            <p:nvPr/>
          </p:nvSpPr>
          <p:spPr bwMode="auto">
            <a:xfrm>
              <a:off x="5782160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贰</a:t>
              </a:r>
              <a:endParaRPr lang="zh-CN" altLang="zh-CN" sz="4000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777114" y="1919877"/>
            <a:ext cx="1958333" cy="2801017"/>
            <a:chOff x="8777114" y="1919877"/>
            <a:chExt cx="1958333" cy="2801017"/>
          </a:xfrm>
        </p:grpSpPr>
        <p:sp>
          <p:nvSpPr>
            <p:cNvPr id="15" name="文本框 45"/>
            <p:cNvSpPr txBox="1">
              <a:spLocks noChangeArrowheads="1"/>
            </p:cNvSpPr>
            <p:nvPr/>
          </p:nvSpPr>
          <p:spPr bwMode="auto">
            <a:xfrm>
              <a:off x="8914423" y="4260519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商业模式</a:t>
              </a:r>
              <a:endParaRPr lang="zh-CN" altLang="zh-CN" sz="2400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114" y="1919877"/>
              <a:ext cx="1934047" cy="2042354"/>
            </a:xfrm>
            <a:prstGeom prst="rect">
              <a:avLst/>
            </a:prstGeom>
          </p:spPr>
        </p:pic>
        <p:sp>
          <p:nvSpPr>
            <p:cNvPr id="23" name="文本框 22"/>
            <p:cNvSpPr txBox="1">
              <a:spLocks noChangeArrowheads="1"/>
            </p:cNvSpPr>
            <p:nvPr/>
          </p:nvSpPr>
          <p:spPr bwMode="auto">
            <a:xfrm>
              <a:off x="9341769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叁</a:t>
              </a:r>
              <a:endParaRPr lang="zh-CN" altLang="zh-CN" sz="4000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3465628" y="2129935"/>
            <a:ext cx="9316890" cy="3718495"/>
            <a:chOff x="1501165" y="1875507"/>
            <a:chExt cx="9316890" cy="37184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293" y="3434956"/>
              <a:ext cx="507678" cy="524055"/>
            </a:xfrm>
            <a:prstGeom prst="rect">
              <a:avLst/>
            </a:prstGeom>
          </p:spPr>
        </p:pic>
        <p:cxnSp>
          <p:nvCxnSpPr>
            <p:cNvPr id="3" name="直接连接符 2"/>
            <p:cNvCxnSpPr/>
            <p:nvPr/>
          </p:nvCxnSpPr>
          <p:spPr>
            <a:xfrm flipV="1">
              <a:off x="4374588" y="2831088"/>
              <a:ext cx="679431" cy="57786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4374588" y="3696984"/>
              <a:ext cx="67943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4374588" y="3985016"/>
              <a:ext cx="679431" cy="64807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1501165" y="3048912"/>
              <a:ext cx="1152127" cy="1296144"/>
              <a:chOff x="1187624" y="2258908"/>
              <a:chExt cx="1152127" cy="1296144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7624" y="2258908"/>
                <a:ext cx="1152127" cy="1296144"/>
              </a:xfrm>
              <a:prstGeom prst="rect">
                <a:avLst/>
              </a:prstGeom>
            </p:spPr>
          </p:pic>
          <p:sp>
            <p:nvSpPr>
              <p:cNvPr id="8" name="TextBox 14"/>
              <p:cNvSpPr txBox="1"/>
              <p:nvPr/>
            </p:nvSpPr>
            <p:spPr>
              <a:xfrm>
                <a:off x="1442377" y="2675889"/>
                <a:ext cx="64262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b="1" dirty="0">
                    <a:latin typeface="隶书" panose="02010509060101010101" pitchFamily="49" charset="-122"/>
                    <a:ea typeface="微软简标宋" pitchFamily="2" charset="-122"/>
                  </a:rPr>
                  <a:t>文化</a:t>
                </a:r>
                <a:endParaRPr lang="zh-CN" b="1" dirty="0"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29357" y="3048912"/>
              <a:ext cx="1152127" cy="1296144"/>
              <a:chOff x="2846201" y="2258908"/>
              <a:chExt cx="1152127" cy="1296144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6201" y="2258908"/>
                <a:ext cx="1152127" cy="1296144"/>
              </a:xfrm>
              <a:prstGeom prst="rect">
                <a:avLst/>
              </a:prstGeom>
            </p:spPr>
          </p:pic>
          <p:sp>
            <p:nvSpPr>
              <p:cNvPr id="11" name="TextBox 17"/>
              <p:cNvSpPr txBox="1"/>
              <p:nvPr/>
            </p:nvSpPr>
            <p:spPr>
              <a:xfrm>
                <a:off x="3149571" y="2675888"/>
                <a:ext cx="64262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b="1" dirty="0">
                    <a:latin typeface="隶书" panose="02010509060101010101" pitchFamily="49" charset="-122"/>
                    <a:ea typeface="微软简标宋" pitchFamily="2" charset="-122"/>
                  </a:rPr>
                  <a:t>产业</a:t>
                </a:r>
                <a:endParaRPr lang="zh-CN" b="1" dirty="0"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5054019" y="1875507"/>
              <a:ext cx="1264785" cy="1205126"/>
              <a:chOff x="4596462" y="1085503"/>
              <a:chExt cx="1264785" cy="1205126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2" y="1085503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14" name="TextBox 20"/>
              <p:cNvSpPr txBox="1"/>
              <p:nvPr/>
            </p:nvSpPr>
            <p:spPr>
              <a:xfrm>
                <a:off x="4702507" y="1464598"/>
                <a:ext cx="105600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消费者</a:t>
                </a:r>
                <a:r>
                  <a:rPr lang="en-US" altLang="zh-CN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  </a:t>
                </a:r>
                <a:endParaRPr lang="en-US" altLang="zh-CN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5054019" y="3139930"/>
              <a:ext cx="1264785" cy="1205126"/>
              <a:chOff x="4596462" y="2349926"/>
              <a:chExt cx="1264785" cy="1205126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2" y="2349926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17" name="TextBox 24"/>
              <p:cNvSpPr txBox="1"/>
              <p:nvPr/>
            </p:nvSpPr>
            <p:spPr>
              <a:xfrm>
                <a:off x="4640277" y="2723306"/>
                <a:ext cx="115887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生产者</a:t>
                </a:r>
                <a:endParaRPr lang="zh-CN" altLang="en-US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054018" y="4388876"/>
              <a:ext cx="1264785" cy="1205126"/>
              <a:chOff x="4596461" y="3598872"/>
              <a:chExt cx="1264785" cy="1205126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1" y="3598872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20" name="TextBox 27"/>
              <p:cNvSpPr txBox="1"/>
              <p:nvPr/>
            </p:nvSpPr>
            <p:spPr>
              <a:xfrm>
                <a:off x="4724731" y="3974792"/>
                <a:ext cx="101219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设计师</a:t>
                </a:r>
                <a:endParaRPr lang="zh-CN" altLang="en-US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sp>
          <p:nvSpPr>
            <p:cNvPr id="21" name="TextBox 28"/>
            <p:cNvSpPr txBox="1"/>
            <p:nvPr/>
          </p:nvSpPr>
          <p:spPr>
            <a:xfrm>
              <a:off x="6407224" y="2161165"/>
              <a:ext cx="441083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atin typeface="隶书" panose="02010509060101010101" pitchFamily="49" charset="-122"/>
                <a:ea typeface="微软简中圆" pitchFamily="2" charset="-122"/>
              </a:endParaRPr>
            </a:p>
          </p:txBody>
        </p:sp>
      </p:grp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1677" y="603553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itle 28"/>
          <p:cNvSpPr>
            <a:spLocks noGrp="1"/>
          </p:cNvSpPr>
          <p:nvPr>
            <p:ph type="title" idx="4294967295"/>
          </p:nvPr>
        </p:nvSpPr>
        <p:spPr>
          <a:xfrm>
            <a:off x="2678487" y="1039322"/>
            <a:ext cx="3722207" cy="528638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应用场景</a:t>
            </a:r>
            <a:endParaRPr lang="zh-CN" sz="3200" dirty="0">
              <a:ea typeface="微软简标宋" pitchFamily="2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498590" y="4496435"/>
            <a:ext cx="826135" cy="17494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41260" y="61944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。。。。</a:t>
            </a:r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4559146" y="4374064"/>
            <a:ext cx="679431" cy="64807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3465628" y="2129935"/>
            <a:ext cx="9316890" cy="3718495"/>
            <a:chOff x="1501165" y="1875507"/>
            <a:chExt cx="9316890" cy="37184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293" y="3434956"/>
              <a:ext cx="507678" cy="524055"/>
            </a:xfrm>
            <a:prstGeom prst="rect">
              <a:avLst/>
            </a:prstGeom>
          </p:spPr>
        </p:pic>
        <p:cxnSp>
          <p:nvCxnSpPr>
            <p:cNvPr id="3" name="直接连接符 2"/>
            <p:cNvCxnSpPr/>
            <p:nvPr/>
          </p:nvCxnSpPr>
          <p:spPr>
            <a:xfrm flipV="1">
              <a:off x="4374588" y="2831088"/>
              <a:ext cx="679431" cy="57786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4374588" y="3696984"/>
              <a:ext cx="67943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4374588" y="3985016"/>
              <a:ext cx="679431" cy="64807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1501165" y="3048912"/>
              <a:ext cx="1152127" cy="1296144"/>
              <a:chOff x="1187624" y="2258908"/>
              <a:chExt cx="1152127" cy="1296144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7624" y="2258908"/>
                <a:ext cx="1152127" cy="1296144"/>
              </a:xfrm>
              <a:prstGeom prst="rect">
                <a:avLst/>
              </a:prstGeom>
            </p:spPr>
          </p:pic>
          <p:sp>
            <p:nvSpPr>
              <p:cNvPr id="8" name="TextBox 14"/>
              <p:cNvSpPr txBox="1"/>
              <p:nvPr/>
            </p:nvSpPr>
            <p:spPr>
              <a:xfrm>
                <a:off x="1442377" y="2675889"/>
                <a:ext cx="64262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b="1" dirty="0">
                    <a:latin typeface="隶书" panose="02010509060101010101" pitchFamily="49" charset="-122"/>
                    <a:ea typeface="微软简标宋" pitchFamily="2" charset="-122"/>
                  </a:rPr>
                  <a:t>产业</a:t>
                </a:r>
                <a:endParaRPr lang="zh-CN" b="1" dirty="0"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29357" y="3048912"/>
              <a:ext cx="1152127" cy="1296144"/>
              <a:chOff x="2846201" y="2258908"/>
              <a:chExt cx="1152127" cy="1296144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6201" y="2258908"/>
                <a:ext cx="1152127" cy="1296144"/>
              </a:xfrm>
              <a:prstGeom prst="rect">
                <a:avLst/>
              </a:prstGeom>
            </p:spPr>
          </p:pic>
          <p:sp>
            <p:nvSpPr>
              <p:cNvPr id="11" name="TextBox 17"/>
              <p:cNvSpPr txBox="1"/>
              <p:nvPr/>
            </p:nvSpPr>
            <p:spPr>
              <a:xfrm>
                <a:off x="3149571" y="2675888"/>
                <a:ext cx="64262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b="1" dirty="0">
                    <a:latin typeface="隶书" panose="02010509060101010101" pitchFamily="49" charset="-122"/>
                    <a:ea typeface="微软简标宋" pitchFamily="2" charset="-122"/>
                  </a:rPr>
                  <a:t>文化</a:t>
                </a:r>
                <a:endParaRPr lang="zh-CN" b="1" dirty="0"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5054019" y="1875507"/>
              <a:ext cx="1264785" cy="1205126"/>
              <a:chOff x="4596462" y="1085503"/>
              <a:chExt cx="1264785" cy="1205126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2" y="1085503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14" name="TextBox 20"/>
              <p:cNvSpPr txBox="1"/>
              <p:nvPr/>
            </p:nvSpPr>
            <p:spPr>
              <a:xfrm>
                <a:off x="4702507" y="1365538"/>
                <a:ext cx="105600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青少年教育</a:t>
                </a:r>
                <a:r>
                  <a:rPr lang="en-US" altLang="zh-CN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 </a:t>
                </a:r>
                <a:endParaRPr lang="en-US" altLang="zh-CN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5054019" y="3139930"/>
              <a:ext cx="1264785" cy="1205126"/>
              <a:chOff x="4596462" y="2349926"/>
              <a:chExt cx="1264785" cy="1205126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2" y="2349926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17" name="TextBox 24"/>
              <p:cNvSpPr txBox="1"/>
              <p:nvPr/>
            </p:nvSpPr>
            <p:spPr>
              <a:xfrm>
                <a:off x="4666947" y="2645201"/>
                <a:ext cx="115887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年轻人</a:t>
                </a:r>
                <a:endParaRPr lang="zh-CN" altLang="en-US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endParaRPr>
              </a:p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交流</a:t>
                </a:r>
                <a:endParaRPr lang="zh-CN" altLang="en-US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048303" y="4388876"/>
              <a:ext cx="1270635" cy="1205126"/>
              <a:chOff x="4590746" y="3598872"/>
              <a:chExt cx="1270635" cy="1205126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1" y="3598872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20" name="TextBox 27"/>
              <p:cNvSpPr txBox="1"/>
              <p:nvPr/>
            </p:nvSpPr>
            <p:spPr>
              <a:xfrm>
                <a:off x="4590746" y="3933517"/>
                <a:ext cx="127063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中老年人 传承</a:t>
                </a:r>
                <a:endParaRPr lang="zh-CN" altLang="en-US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sp>
          <p:nvSpPr>
            <p:cNvPr id="21" name="TextBox 28"/>
            <p:cNvSpPr txBox="1"/>
            <p:nvPr/>
          </p:nvSpPr>
          <p:spPr>
            <a:xfrm>
              <a:off x="6407224" y="2161165"/>
              <a:ext cx="441083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atin typeface="隶书" panose="02010509060101010101" pitchFamily="49" charset="-122"/>
                <a:ea typeface="微软简中圆" pitchFamily="2" charset="-122"/>
              </a:endParaRPr>
            </a:p>
          </p:txBody>
        </p:sp>
      </p:grp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1677" y="603553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itle 28"/>
          <p:cNvSpPr>
            <a:spLocks noGrp="1"/>
          </p:cNvSpPr>
          <p:nvPr>
            <p:ph type="title" idx="4294967295"/>
          </p:nvPr>
        </p:nvSpPr>
        <p:spPr>
          <a:xfrm>
            <a:off x="2678487" y="1039322"/>
            <a:ext cx="3722207" cy="528638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应用场景</a:t>
            </a:r>
            <a:endParaRPr lang="zh-CN" sz="3200" dirty="0">
              <a:ea typeface="微软简标宋" pitchFamily="2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498590" y="4496435"/>
            <a:ext cx="826135" cy="17494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41260" y="61944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。。。。</a:t>
            </a:r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4559146" y="4374064"/>
            <a:ext cx="679431" cy="64807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刘珂矣-半壶纱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2537" y="7753350"/>
            <a:ext cx="609600" cy="60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72561" y="308999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ea typeface="微软简标宋" pitchFamily="2" charset="-122"/>
              </a:rPr>
              <a:t>谢谢欣赏</a:t>
            </a:r>
            <a:endParaRPr lang="zh-CN" altLang="en-US" sz="4800" dirty="0">
              <a:solidFill>
                <a:schemeClr val="bg1"/>
              </a:solidFill>
              <a:ea typeface="微软简标宋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26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12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6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3365" y="709930"/>
            <a:ext cx="9432925" cy="53054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47920" y="2848610"/>
            <a:ext cx="24180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8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墨影</a:t>
            </a:r>
            <a:endParaRPr lang="zh-CN" altLang="en-US" sz="880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Thinkpad\Desktop\植物\-_0047_图层-38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91004" y="3319412"/>
            <a:ext cx="2700996" cy="353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6"/>
          <p:cNvSpPr txBox="1">
            <a:spLocks noChangeArrowheads="1"/>
          </p:cNvSpPr>
          <p:nvPr/>
        </p:nvSpPr>
        <p:spPr bwMode="auto">
          <a:xfrm>
            <a:off x="1754373" y="2742767"/>
            <a:ext cx="8682506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隶书" panose="02010509060101010101" pitchFamily="49" charset="-122"/>
                <a:ea typeface="微软简中圆" pitchFamily="2" charset="-122"/>
              </a:rPr>
              <a:t>基于计算机视觉的边缘检测算法</a:t>
            </a:r>
            <a:endParaRPr lang="zh-CN" altLang="en-US" sz="24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4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隶书" panose="02010509060101010101" pitchFamily="49" charset="-122"/>
                <a:ea typeface="微软简中圆" pitchFamily="2" charset="-122"/>
              </a:rPr>
              <a:t>图像特征提取 </a:t>
            </a:r>
            <a:r>
              <a:rPr lang="en-US" altLang="zh-CN" sz="2400" dirty="0">
                <a:latin typeface="隶书" panose="02010509060101010101" pitchFamily="49" charset="-122"/>
                <a:ea typeface="微软简中圆" pitchFamily="2" charset="-122"/>
              </a:rPr>
              <a:t>+ </a:t>
            </a:r>
            <a:r>
              <a:rPr lang="zh-CN" altLang="en-US" sz="2400" dirty="0">
                <a:latin typeface="隶书" panose="02010509060101010101" pitchFamily="49" charset="-122"/>
                <a:ea typeface="微软简中圆" pitchFamily="2" charset="-122"/>
              </a:rPr>
              <a:t>图像风格迁移</a:t>
            </a:r>
            <a:endParaRPr lang="zh-CN" altLang="en-US" sz="24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4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隶书" panose="02010509060101010101" pitchFamily="49" charset="-122"/>
                <a:ea typeface="微软简中圆" pitchFamily="2" charset="-122"/>
              </a:rPr>
              <a:t>采用</a:t>
            </a:r>
            <a:r>
              <a:rPr lang="en-US" altLang="zh-CN" sz="2400" dirty="0">
                <a:latin typeface="隶书" panose="02010509060101010101" pitchFamily="49" charset="-122"/>
                <a:ea typeface="微软简中圆" pitchFamily="2" charset="-122"/>
              </a:rPr>
              <a:t>vgg19</a:t>
            </a:r>
            <a:r>
              <a:rPr lang="zh-CN" altLang="en-US" sz="2400" dirty="0">
                <a:latin typeface="隶书" panose="02010509060101010101" pitchFamily="49" charset="-122"/>
                <a:ea typeface="微软简中圆" pitchFamily="2" charset="-122"/>
              </a:rPr>
              <a:t>卷积神经网络</a:t>
            </a:r>
            <a:endParaRPr lang="zh-CN" altLang="en-US" sz="2400" dirty="0">
              <a:latin typeface="隶书" panose="02010509060101010101" pitchFamily="49" charset="-122"/>
              <a:ea typeface="微软简中圆" pitchFamily="2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4782" y="1342322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28"/>
          <p:cNvSpPr>
            <a:spLocks noGrp="1"/>
          </p:cNvSpPr>
          <p:nvPr>
            <p:ph type="title" idx="4294967295"/>
          </p:nvPr>
        </p:nvSpPr>
        <p:spPr>
          <a:xfrm>
            <a:off x="2491740" y="1778000"/>
            <a:ext cx="4396105" cy="528955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核心技术</a:t>
            </a:r>
            <a:endParaRPr lang="zh-CN" sz="3200" dirty="0">
              <a:ea typeface="微软简标宋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24782" y="1342322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28"/>
          <p:cNvSpPr>
            <a:spLocks noGrp="1"/>
          </p:cNvSpPr>
          <p:nvPr>
            <p:ph type="title" idx="4294967295"/>
          </p:nvPr>
        </p:nvSpPr>
        <p:spPr>
          <a:xfrm>
            <a:off x="2491740" y="1778000"/>
            <a:ext cx="4396105" cy="528955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核心技术</a:t>
            </a:r>
            <a:endParaRPr lang="zh-CN" sz="3200" dirty="0">
              <a:ea typeface="微软简标宋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" y="2742565"/>
            <a:ext cx="10015220" cy="38969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76117" y="428610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28"/>
          <p:cNvSpPr>
            <a:spLocks noGrp="1"/>
          </p:cNvSpPr>
          <p:nvPr>
            <p:ph type="title" idx="4294967295"/>
          </p:nvPr>
        </p:nvSpPr>
        <p:spPr>
          <a:xfrm>
            <a:off x="2343150" y="864235"/>
            <a:ext cx="7969885" cy="528955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我们为什么要开发这样一款</a:t>
            </a:r>
            <a:r>
              <a:rPr lang="en-US" altLang="zh-CN" sz="3200" dirty="0">
                <a:ea typeface="微软简标宋" pitchFamily="2" charset="-122"/>
              </a:rPr>
              <a:t>app?</a:t>
            </a:r>
            <a:endParaRPr lang="en-US" altLang="zh-CN" sz="3200" dirty="0">
              <a:ea typeface="微软简标宋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496162" y="2084861"/>
            <a:ext cx="1982759" cy="2613078"/>
            <a:chOff x="1496162" y="2084861"/>
            <a:chExt cx="1982759" cy="2613078"/>
          </a:xfrm>
        </p:grpSpPr>
        <p:sp>
          <p:nvSpPr>
            <p:cNvPr id="11" name="文本框 45"/>
            <p:cNvSpPr txBox="1">
              <a:spLocks noChangeArrowheads="1"/>
            </p:cNvSpPr>
            <p:nvPr/>
          </p:nvSpPr>
          <p:spPr bwMode="auto">
            <a:xfrm>
              <a:off x="1496162" y="4237564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项目背景</a:t>
              </a:r>
              <a:endParaRPr lang="zh-CN" altLang="zh-CN" sz="2400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874" y="2084861"/>
              <a:ext cx="1934047" cy="2042354"/>
            </a:xfrm>
            <a:prstGeom prst="rect">
              <a:avLst/>
            </a:prstGeom>
          </p:spPr>
        </p:pic>
        <p:sp>
          <p:nvSpPr>
            <p:cNvPr id="21" name="文本框 20"/>
            <p:cNvSpPr txBox="1">
              <a:spLocks noChangeArrowheads="1"/>
            </p:cNvSpPr>
            <p:nvPr/>
          </p:nvSpPr>
          <p:spPr bwMode="auto">
            <a:xfrm>
              <a:off x="2109529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壹</a:t>
              </a:r>
              <a:endParaRPr lang="zh-CN" altLang="zh-CN" sz="4000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160994" y="2002369"/>
            <a:ext cx="1934047" cy="2695570"/>
            <a:chOff x="5160994" y="2002369"/>
            <a:chExt cx="1934047" cy="2695570"/>
          </a:xfrm>
        </p:grpSpPr>
        <p:sp>
          <p:nvSpPr>
            <p:cNvPr id="13" name="文本框 45"/>
            <p:cNvSpPr txBox="1">
              <a:spLocks noChangeArrowheads="1"/>
            </p:cNvSpPr>
            <p:nvPr/>
          </p:nvSpPr>
          <p:spPr bwMode="auto">
            <a:xfrm>
              <a:off x="5274017" y="4237564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市场概况</a:t>
              </a:r>
              <a:endParaRPr lang="zh-CN" altLang="zh-CN" sz="2400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0994" y="2002369"/>
              <a:ext cx="1934047" cy="2042354"/>
            </a:xfrm>
            <a:prstGeom prst="rect">
              <a:avLst/>
            </a:prstGeom>
          </p:spPr>
        </p:pic>
        <p:sp>
          <p:nvSpPr>
            <p:cNvPr id="22" name="文本框 21"/>
            <p:cNvSpPr txBox="1">
              <a:spLocks noChangeArrowheads="1"/>
            </p:cNvSpPr>
            <p:nvPr/>
          </p:nvSpPr>
          <p:spPr bwMode="auto">
            <a:xfrm>
              <a:off x="5782160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贰</a:t>
              </a:r>
              <a:endParaRPr lang="zh-CN" altLang="zh-CN" sz="4000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777114" y="1919877"/>
            <a:ext cx="1958333" cy="2801017"/>
            <a:chOff x="8777114" y="1919877"/>
            <a:chExt cx="1958333" cy="2801017"/>
          </a:xfrm>
        </p:grpSpPr>
        <p:sp>
          <p:nvSpPr>
            <p:cNvPr id="15" name="文本框 45"/>
            <p:cNvSpPr txBox="1">
              <a:spLocks noChangeArrowheads="1"/>
            </p:cNvSpPr>
            <p:nvPr/>
          </p:nvSpPr>
          <p:spPr bwMode="auto">
            <a:xfrm>
              <a:off x="8914423" y="4260519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社会痛点</a:t>
              </a:r>
              <a:endParaRPr lang="zh-CN" altLang="zh-CN" sz="2400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114" y="1919877"/>
              <a:ext cx="1934047" cy="2042354"/>
            </a:xfrm>
            <a:prstGeom prst="rect">
              <a:avLst/>
            </a:prstGeom>
          </p:spPr>
        </p:pic>
        <p:sp>
          <p:nvSpPr>
            <p:cNvPr id="23" name="文本框 22"/>
            <p:cNvSpPr txBox="1">
              <a:spLocks noChangeArrowheads="1"/>
            </p:cNvSpPr>
            <p:nvPr/>
          </p:nvSpPr>
          <p:spPr bwMode="auto">
            <a:xfrm>
              <a:off x="9341769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叁</a:t>
              </a:r>
              <a:endParaRPr lang="zh-CN" altLang="zh-CN" sz="4000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Thinkpad\Desktop\植物\-_0047_图层-38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91004" y="3319412"/>
            <a:ext cx="2700996" cy="353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6"/>
          <p:cNvSpPr txBox="1">
            <a:spLocks noChangeArrowheads="1"/>
          </p:cNvSpPr>
          <p:nvPr/>
        </p:nvSpPr>
        <p:spPr bwMode="auto">
          <a:xfrm>
            <a:off x="1754373" y="2838017"/>
            <a:ext cx="8682506" cy="178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隶书" panose="02010509060101010101" pitchFamily="49" charset="-122"/>
                <a:ea typeface="微软简中圆" pitchFamily="2" charset="-122"/>
              </a:rPr>
              <a:t>传统艺术的发展现状</a:t>
            </a:r>
            <a:endParaRPr lang="zh-CN" altLang="en-US" sz="22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2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隶书" panose="02010509060101010101" pitchFamily="49" charset="-122"/>
                <a:ea typeface="微软简中圆" pitchFamily="2" charset="-122"/>
              </a:rPr>
              <a:t>文化创意产业</a:t>
            </a:r>
            <a:endParaRPr lang="zh-CN" altLang="en-US" sz="22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2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隶书" panose="02010509060101010101" pitchFamily="49" charset="-122"/>
                <a:ea typeface="微软简中圆" pitchFamily="2" charset="-122"/>
              </a:rPr>
              <a:t>“</a:t>
            </a:r>
            <a:r>
              <a:rPr lang="zh-CN" altLang="en-US" sz="2200" dirty="0">
                <a:latin typeface="隶书" panose="02010509060101010101" pitchFamily="49" charset="-122"/>
                <a:ea typeface="微软简中圆" pitchFamily="2" charset="-122"/>
              </a:rPr>
              <a:t>互联网</a:t>
            </a:r>
            <a:r>
              <a:rPr lang="en-US" altLang="zh-CN" sz="2200" dirty="0">
                <a:latin typeface="隶书" panose="02010509060101010101" pitchFamily="49" charset="-122"/>
                <a:ea typeface="微软简中圆" pitchFamily="2" charset="-122"/>
              </a:rPr>
              <a:t>+”</a:t>
            </a:r>
            <a:r>
              <a:rPr lang="zh-CN" altLang="en-US" sz="2200" dirty="0">
                <a:latin typeface="隶书" panose="02010509060101010101" pitchFamily="49" charset="-122"/>
                <a:ea typeface="微软简中圆" pitchFamily="2" charset="-122"/>
              </a:rPr>
              <a:t>时代下的水墨画</a:t>
            </a:r>
            <a:endParaRPr lang="zh-CN" altLang="en-US" sz="2200" dirty="0">
              <a:latin typeface="隶书" panose="02010509060101010101" pitchFamily="49" charset="-122"/>
              <a:ea typeface="微软简中圆" pitchFamily="2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4782" y="1342322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28"/>
          <p:cNvSpPr>
            <a:spLocks noGrp="1"/>
          </p:cNvSpPr>
          <p:nvPr>
            <p:ph type="title" idx="4294967295"/>
          </p:nvPr>
        </p:nvSpPr>
        <p:spPr>
          <a:xfrm>
            <a:off x="2491740" y="1778000"/>
            <a:ext cx="4396105" cy="528955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ea typeface="微软简标宋" pitchFamily="2" charset="-122"/>
              </a:rPr>
              <a:t>项目背景</a:t>
            </a:r>
            <a:endParaRPr lang="en-US" altLang="zh-CN" sz="3200" dirty="0">
              <a:ea typeface="微软简标宋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Thinkpad\Desktop\植物\-_0047_图层-3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91004" y="3319412"/>
            <a:ext cx="2700996" cy="353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24782" y="1342322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28"/>
          <p:cNvSpPr>
            <a:spLocks noGrp="1"/>
          </p:cNvSpPr>
          <p:nvPr>
            <p:ph type="title" idx="4294967295"/>
          </p:nvPr>
        </p:nvSpPr>
        <p:spPr>
          <a:xfrm>
            <a:off x="2491740" y="1778000"/>
            <a:ext cx="4396105" cy="528955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ea typeface="微软简标宋" pitchFamily="2" charset="-122"/>
              </a:rPr>
              <a:t>市场概况</a:t>
            </a:r>
            <a:endParaRPr lang="zh-CN" altLang="en-US" sz="3200" dirty="0">
              <a:ea typeface="微软简标宋" pitchFamily="2" charset="-122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-193675" y="2095500"/>
          <a:ext cx="6350000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" name="图表 2"/>
          <p:cNvGraphicFramePr/>
          <p:nvPr/>
        </p:nvGraphicFramePr>
        <p:xfrm>
          <a:off x="5846445" y="2095500"/>
          <a:ext cx="4859655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Thinkpad\Desktop\植物\-_0047_图层-38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42655" y="2075815"/>
            <a:ext cx="3649345" cy="478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6"/>
          <p:cNvSpPr txBox="1">
            <a:spLocks noChangeArrowheads="1"/>
          </p:cNvSpPr>
          <p:nvPr/>
        </p:nvSpPr>
        <p:spPr bwMode="auto">
          <a:xfrm>
            <a:off x="1663568" y="2774517"/>
            <a:ext cx="8682506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普通人</a:t>
            </a:r>
            <a:r>
              <a:rPr lang="en-US" altLang="zh-CN" sz="2000" dirty="0">
                <a:latin typeface="隶书" panose="02010509060101010101" pitchFamily="49" charset="-122"/>
                <a:ea typeface="微软简中圆" pitchFamily="2" charset="-122"/>
              </a:rPr>
              <a:t>—— </a:t>
            </a: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绘画工具、绘画水平的限制</a:t>
            </a: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学习者</a:t>
            </a:r>
            <a:r>
              <a:rPr lang="en-US" altLang="zh-CN" sz="2000" dirty="0">
                <a:latin typeface="隶书" panose="02010509060101010101" pitchFamily="49" charset="-122"/>
                <a:ea typeface="微软简中圆" pitchFamily="2" charset="-122"/>
              </a:rPr>
              <a:t>—— </a:t>
            </a: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临摹作品少、交流平台少、寻名师指点难</a:t>
            </a: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画家</a:t>
            </a:r>
            <a:r>
              <a:rPr lang="en-US" altLang="zh-CN" sz="2000" dirty="0">
                <a:latin typeface="隶书" panose="02010509060101010101" pitchFamily="49" charset="-122"/>
                <a:ea typeface="微软简中圆" pitchFamily="2" charset="-122"/>
              </a:rPr>
              <a:t>—— </a:t>
            </a: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举办画展成本高、分享传播渠道少</a:t>
            </a: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水墨画爱好者</a:t>
            </a:r>
            <a:r>
              <a:rPr lang="en-US" altLang="zh-CN" sz="2000" dirty="0">
                <a:latin typeface="隶书" panose="02010509060101010101" pitchFamily="49" charset="-122"/>
                <a:ea typeface="微软简中圆" pitchFamily="2" charset="-122"/>
              </a:rPr>
              <a:t>—— </a:t>
            </a: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装裱画作、印制折扇衣服，成本高</a:t>
            </a: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厂商</a:t>
            </a:r>
            <a:r>
              <a:rPr lang="en-US" altLang="zh-CN" sz="2000" dirty="0">
                <a:latin typeface="隶书" panose="02010509060101010101" pitchFamily="49" charset="-122"/>
                <a:ea typeface="微软简中圆" pitchFamily="2" charset="-122"/>
              </a:rPr>
              <a:t>—— </a:t>
            </a: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水墨画及周边制品没有大规模的订单</a:t>
            </a: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4782" y="1342322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28"/>
          <p:cNvSpPr>
            <a:spLocks noGrp="1"/>
          </p:cNvSpPr>
          <p:nvPr>
            <p:ph type="title" idx="4294967295"/>
          </p:nvPr>
        </p:nvSpPr>
        <p:spPr>
          <a:xfrm>
            <a:off x="2491740" y="1778000"/>
            <a:ext cx="4396105" cy="528955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社会痛点</a:t>
            </a:r>
            <a:endParaRPr lang="zh-CN" sz="3200" dirty="0">
              <a:ea typeface="微软简标宋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p="http://schemas.openxmlformats.org/presentationml/2006/main">
  <p:tag name="ISPRING_SLIDE_ID_2" val="{77F8FDB7-3558-4317-8A77-678E22367803}"/>
  <p:tag name="GENSWF_ADVANCE_TIME" val="5"/>
  <p:tag name="ISPRING_CUSTOM_TIMING_USED" val="1"/>
</p:tagLst>
</file>

<file path=ppt/tags/tag2.xml><?xml version="1.0" encoding="utf-8"?>
<p:tagLst xmlns:p="http://schemas.openxmlformats.org/presentationml/2006/main">
  <p:tag name="ISPRING_SLIDE_ID_2" val="{77F8FDB7-3558-4317-8A77-678E22367803}"/>
  <p:tag name="GENSWF_ADVANCE_TIME" val="5"/>
  <p:tag name="ISPRING_CUSTOM_TIMING_USED" val="1"/>
</p:tagLst>
</file>

<file path=ppt/tags/tag3.xml><?xml version="1.0" encoding="utf-8"?>
<p:tagLst xmlns:p="http://schemas.openxmlformats.org/presentationml/2006/main">
  <p:tag name="ISPRING_SLIDE_ID_2" val="{7A192625-746D-4976-B0F8-16B9B300D28F}"/>
  <p:tag name="GENSWF_ADVANCE_TIME" val="7.25"/>
  <p:tag name="ISPRING_CUSTOM_TIMING_USED" val="1"/>
</p:tagLst>
</file>

<file path=ppt/tags/tag4.xml><?xml version="1.0" encoding="utf-8"?>
<p:tagLst xmlns:p="http://schemas.openxmlformats.org/presentationml/2006/main">
  <p:tag name="ISPRING_SLIDE_ID_2" val="{77F8FDB7-3558-4317-8A77-678E22367803}"/>
  <p:tag name="GENSWF_ADVANCE_TIME" val="5"/>
  <p:tag name="ISPRING_CUSTOM_TIMING_USED" val="1"/>
</p:tagLst>
</file>

<file path=ppt/tags/tag5.xml><?xml version="1.0" encoding="utf-8"?>
<p:tagLst xmlns:p="http://schemas.openxmlformats.org/presentationml/2006/main">
  <p:tag name="ISPRING_SLIDE_ID_2" val="{77F8FDB7-3558-4317-8A77-678E22367803}"/>
  <p:tag name="GENSWF_ADVANCE_TIME" val="5"/>
  <p:tag name="ISPRING_CUSTOM_TIMING_USED" val="1"/>
</p:tagLst>
</file>

<file path=ppt/tags/tag6.xml><?xml version="1.0" encoding="utf-8"?>
<p:tagLst xmlns:p="http://schemas.openxmlformats.org/presentationml/2006/main">
  <p:tag name="ISPRING_SLIDE_ID_2" val="{77F8FDB7-3558-4317-8A77-678E22367803}"/>
  <p:tag name="GENSWF_ADVANCE_TIME" val="5"/>
  <p:tag name="ISPRING_CUSTOM_TIMING_USED" val="1"/>
</p:tagLst>
</file>

<file path=ppt/tags/tag7.xml><?xml version="1.0" encoding="utf-8"?>
<p:tagLst xmlns:p="http://schemas.openxmlformats.org/presentationml/2006/main">
  <p:tag name="ISPRING_SLIDE_ID_2" val="{7A192625-746D-4976-B0F8-16B9B300D28F}"/>
  <p:tag name="GENSWF_ADVANCE_TIME" val="7.25"/>
  <p:tag name="ISPRING_CUSTOM_TIMING_USED" val="1"/>
</p:tagLst>
</file>

<file path=ppt/tags/tag8.xml><?xml version="1.0" encoding="utf-8"?>
<p:tagLst xmlns:p="http://schemas.openxmlformats.org/presentationml/2006/main">
  <p:tag name="ISPRING_SLIDE_ID_2" val="{DBA624E7-B635-4A67-A042-32AA9D11E662}"/>
  <p:tag name="GENSWF_ADVANCE_TIME" val="5"/>
  <p:tag name="ISPRING_CUSTOM_TIMING_USED" val="1"/>
</p:tagLst>
</file>

<file path=ppt/tags/tag9.xml><?xml version="1.0" encoding="utf-8"?>
<p:tagLst xmlns:p="http://schemas.openxmlformats.org/presentationml/2006/main">
  <p:tag name="ISPRING_SLIDE_ID_2" val="{DBA624E7-B635-4A67-A042-32AA9D11E662}"/>
  <p:tag name="GENSWF_ADVANCE_TIME" val="5"/>
  <p:tag name="ISPRING_CUSTOM_TIMING_USED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</Words>
  <Application>WPS 演示</Application>
  <PresentationFormat>自定义</PresentationFormat>
  <Paragraphs>93</Paragraphs>
  <Slides>13</Slides>
  <Notes>25</Notes>
  <HiddenSlides>0</HiddenSlides>
  <MMClips>3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1" baseType="lpstr">
      <vt:lpstr>Arial</vt:lpstr>
      <vt:lpstr>宋体</vt:lpstr>
      <vt:lpstr>Wingdings</vt:lpstr>
      <vt:lpstr>Roboto Black</vt:lpstr>
      <vt:lpstr>Roboto Medium</vt:lpstr>
      <vt:lpstr>Source Sans Pro</vt:lpstr>
      <vt:lpstr>华文行楷</vt:lpstr>
      <vt:lpstr>Calibri</vt:lpstr>
      <vt:lpstr>隶书</vt:lpstr>
      <vt:lpstr>微软简中圆</vt:lpstr>
      <vt:lpstr>微软简标宋</vt:lpstr>
      <vt:lpstr>微软雅黑</vt:lpstr>
      <vt:lpstr/>
      <vt:lpstr>Arial Unicode MS</vt:lpstr>
      <vt:lpstr>Calibri Light</vt:lpstr>
      <vt:lpstr>Wide Latin</vt:lpstr>
      <vt:lpstr>Segoe Print</vt:lpstr>
      <vt:lpstr>Office 主题</vt:lpstr>
      <vt:lpstr>PowerPoint 演示文稿</vt:lpstr>
      <vt:lpstr>PowerPoint 演示文稿</vt:lpstr>
      <vt:lpstr>PowerPoint 演示文稿</vt:lpstr>
      <vt:lpstr>核心技术</vt:lpstr>
      <vt:lpstr>核心技术</vt:lpstr>
      <vt:lpstr>我们为什么要开发这样一款app?</vt:lpstr>
      <vt:lpstr>项目背景</vt:lpstr>
      <vt:lpstr>市场概况</vt:lpstr>
      <vt:lpstr>社会痛点</vt:lpstr>
      <vt:lpstr>我们的app介绍</vt:lpstr>
      <vt:lpstr>应用场景</vt:lpstr>
      <vt:lpstr>应用场景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会毅重的甲鱼</cp:lastModifiedBy>
  <cp:revision>22</cp:revision>
  <dcterms:created xsi:type="dcterms:W3CDTF">2016-05-09T13:01:00Z</dcterms:created>
  <dcterms:modified xsi:type="dcterms:W3CDTF">2018-06-12T08:08:30Z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